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docx" ContentType="application/vnd.openxmlformats-officedocument.wordprocessingml.document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23" r:id="rId2"/>
    <p:sldMasterId id="2147483711" r:id="rId3"/>
    <p:sldMasterId id="2147483699" r:id="rId4"/>
  </p:sldMasterIdLst>
  <p:notesMasterIdLst>
    <p:notesMasterId r:id="rId13"/>
  </p:notesMasterIdLst>
  <p:handoutMasterIdLst>
    <p:handoutMasterId r:id="rId14"/>
  </p:handoutMasterIdLst>
  <p:sldIdLst>
    <p:sldId id="335" r:id="rId5"/>
    <p:sldId id="313" r:id="rId6"/>
    <p:sldId id="333" r:id="rId7"/>
    <p:sldId id="334" r:id="rId8"/>
    <p:sldId id="290" r:id="rId9"/>
    <p:sldId id="344" r:id="rId10"/>
    <p:sldId id="323" r:id="rId11"/>
    <p:sldId id="336" r:id="rId12"/>
  </p:sldIdLst>
  <p:sldSz cx="9144000" cy="6858000" type="screen4x3"/>
  <p:notesSz cx="6881813" cy="100028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51">
          <p15:clr>
            <a:srgbClr val="A4A3A4"/>
          </p15:clr>
        </p15:guide>
        <p15:guide id="2" pos="216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hiddenSlides="1" frameSlides="1"/>
  <p:clrMru>
    <a:srgbClr val="FF6600"/>
    <a:srgbClr val="00B050"/>
    <a:srgbClr val="FF3300"/>
    <a:srgbClr val="DDDDDD"/>
    <a:srgbClr val="FF0000"/>
    <a:srgbClr val="FF0066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7" autoAdjust="0"/>
    <p:restoredTop sz="94631" autoAdjust="0"/>
  </p:normalViewPr>
  <p:slideViewPr>
    <p:cSldViewPr>
      <p:cViewPr>
        <p:scale>
          <a:sx n="100" d="100"/>
          <a:sy n="100" d="100"/>
        </p:scale>
        <p:origin x="-1464" y="5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8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4" d="100"/>
          <a:sy n="64" d="100"/>
        </p:scale>
        <p:origin x="-2898" y="-120"/>
      </p:cViewPr>
      <p:guideLst>
        <p:guide orient="horz" pos="3151"/>
        <p:guide pos="216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notesMaster" Target="notesMasters/notesMaster1.xml"/><Relationship Id="rId14" Type="http://schemas.openxmlformats.org/officeDocument/2006/relationships/handoutMaster" Target="handoutMasters/handout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500063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l">
              <a:defRPr sz="13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13" y="0"/>
            <a:ext cx="2982912" cy="500063"/>
          </a:xfrm>
          <a:prstGeom prst="rect">
            <a:avLst/>
          </a:prstGeom>
        </p:spPr>
        <p:txBody>
          <a:bodyPr vert="horz" wrap="square" lIns="96478" tIns="48239" rIns="96478" bIns="48239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2A3F26B4-DDE8-4EE4-9D01-4D687EB448E6}" type="datetimeFigureOut">
              <a:rPr lang="en-US"/>
              <a:pPr>
                <a:defRPr/>
              </a:pPr>
              <a:t>14/03/16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01188"/>
            <a:ext cx="2982913" cy="50006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l">
              <a:defRPr sz="13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13" y="9501188"/>
            <a:ext cx="2982912" cy="500062"/>
          </a:xfrm>
          <a:prstGeom prst="rect">
            <a:avLst/>
          </a:prstGeom>
        </p:spPr>
        <p:txBody>
          <a:bodyPr vert="horz" wrap="square" lIns="96478" tIns="48239" rIns="96478" bIns="48239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FA3EF464-935A-4F07-A83A-F20BEDA0F4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9981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500063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l">
              <a:defRPr sz="13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500063"/>
          </a:xfrm>
          <a:prstGeom prst="rect">
            <a:avLst/>
          </a:prstGeom>
        </p:spPr>
        <p:txBody>
          <a:bodyPr vert="horz" wrap="square" lIns="96478" tIns="48239" rIns="96478" bIns="48239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A503A6D4-7AF4-4898-872A-F2CECA1B04BF}" type="datetimeFigureOut">
              <a:rPr lang="en-GB"/>
              <a:pPr>
                <a:defRPr/>
              </a:pPr>
              <a:t>14/03/16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50888"/>
            <a:ext cx="4997450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78" tIns="48239" rIns="96478" bIns="48239" rtlCol="0" anchor="ctr"/>
          <a:lstStyle/>
          <a:p>
            <a:pPr lvl="0"/>
            <a:endParaRPr lang="en-GB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751388"/>
            <a:ext cx="5505450" cy="4500562"/>
          </a:xfrm>
          <a:prstGeom prst="rect">
            <a:avLst/>
          </a:prstGeom>
        </p:spPr>
        <p:txBody>
          <a:bodyPr vert="horz" lIns="96478" tIns="48239" rIns="96478" bIns="48239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01188"/>
            <a:ext cx="2982913" cy="50006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l">
              <a:defRPr sz="13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313" y="9501188"/>
            <a:ext cx="2982912" cy="500062"/>
          </a:xfrm>
          <a:prstGeom prst="rect">
            <a:avLst/>
          </a:prstGeom>
        </p:spPr>
        <p:txBody>
          <a:bodyPr vert="horz" wrap="square" lIns="96478" tIns="48239" rIns="96478" bIns="48239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3C9547FB-8DB1-4749-8EB6-C6C71253EF3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091260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891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>
                <a:latin typeface="Calibri" charset="0"/>
              </a:rPr>
              <a:t>The only way we can understand the gap between our intention and impact and therefore begin to close it, is by receiving feedback. </a:t>
            </a:r>
            <a:endParaRPr lang="en-GB">
              <a:latin typeface="Calibri" charset="0"/>
            </a:endParaRPr>
          </a:p>
          <a:p>
            <a:pPr eaLnBrk="1" hangingPunct="1"/>
            <a:endParaRPr lang="en-US">
              <a:latin typeface="Calibri" charset="0"/>
            </a:endParaRPr>
          </a:p>
        </p:txBody>
      </p:sp>
      <p:sp>
        <p:nvSpPr>
          <p:cNvPr id="389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83887" indent="-301495" eaLnBrk="0" hangingPunct="0"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205979" indent="-241196" eaLnBrk="0" hangingPunct="0"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88371" indent="-241196" eaLnBrk="0" hangingPunct="0"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170763" indent="-241196" eaLnBrk="0" hangingPunct="0"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653154" indent="-241196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3135546" indent="-241196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617938" indent="-241196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4100330" indent="-241196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EF6FEECE-EE45-6B46-8D01-02652E2FEB62}" type="slidenum">
              <a:rPr lang="en-GB" sz="1300"/>
              <a:pPr eaLnBrk="1" hangingPunct="1"/>
              <a:t>4</a:t>
            </a:fld>
            <a:endParaRPr lang="en-GB" sz="1300"/>
          </a:p>
        </p:txBody>
      </p:sp>
    </p:spTree>
    <p:extLst>
      <p:ext uri="{BB962C8B-B14F-4D97-AF65-F5344CB8AC3E}">
        <p14:creationId xmlns:p14="http://schemas.microsoft.com/office/powerpoint/2010/main" val="3684956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026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Rectangle 1027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>
                <a:ea typeface="ＭＳ Ｐゴシック" pitchFamily="34" charset="-128"/>
              </a:rPr>
              <a:t>Going up the ladder (Jumping to Conclusions) can create a vicious circle. Our beliefs have a big effect on how we select from reality, and can lead us to ignore the true facts altogether. Soon we are literally jumping to conclusions – by missing facts and skipping steps in the reasoning process. It is our </a:t>
            </a:r>
            <a:r>
              <a:rPr lang="en-US" b="1" smtClean="0">
                <a:ea typeface="ＭＳ Ｐゴシック" pitchFamily="34" charset="-128"/>
              </a:rPr>
              <a:t>Beliefs</a:t>
            </a:r>
            <a:r>
              <a:rPr lang="en-US" smtClean="0">
                <a:ea typeface="ＭＳ Ｐゴシック" pitchFamily="34" charset="-128"/>
              </a:rPr>
              <a:t> which influence the </a:t>
            </a:r>
            <a:r>
              <a:rPr lang="en-US" b="1" smtClean="0">
                <a:ea typeface="ＭＳ Ｐゴシック" pitchFamily="34" charset="-128"/>
              </a:rPr>
              <a:t>Selected Data &amp; Experience</a:t>
            </a:r>
            <a:r>
              <a:rPr lang="en-US" smtClean="0">
                <a:ea typeface="ＭＳ Ｐゴシック" pitchFamily="34" charset="-128"/>
              </a:rPr>
              <a:t> we pay attention to.</a:t>
            </a:r>
            <a:endParaRPr lang="en-US" b="1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47643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@practivehoxton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A70043-CEE8-457E-B1EB-69BF445694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@practivehoxton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C3AE8A-F175-4136-BD23-0B1D67714A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@practivehoxton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90802C-7227-4178-B6E6-5DA69DCCC3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24539-269C-4DDE-A2E1-0920B95C2209}" type="datetimeFigureOut">
              <a:rPr lang="en-GB" smtClean="0"/>
              <a:pPr/>
              <a:t>14/03/16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1DD2C-ED9E-4E3C-BDF2-26451B4F8D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0405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24539-269C-4DDE-A2E1-0920B95C2209}" type="datetimeFigureOut">
              <a:rPr lang="en-GB" smtClean="0"/>
              <a:pPr/>
              <a:t>14/03/16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20272" y="6309321"/>
            <a:ext cx="1368152" cy="288032"/>
          </a:xfrm>
        </p:spPr>
        <p:txBody>
          <a:bodyPr/>
          <a:lstStyle/>
          <a:p>
            <a:fld id="{5F31DD2C-ED9E-4E3C-BDF2-26451B4F8D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16379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24539-269C-4DDE-A2E1-0920B95C2209}" type="datetimeFigureOut">
              <a:rPr lang="en-GB" smtClean="0"/>
              <a:pPr/>
              <a:t>14/03/16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1DD2C-ED9E-4E3C-BDF2-26451B4F8D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4848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24539-269C-4DDE-A2E1-0920B95C2209}" type="datetimeFigureOut">
              <a:rPr lang="en-GB" smtClean="0"/>
              <a:pPr/>
              <a:t>14/03/16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1DD2C-ED9E-4E3C-BDF2-26451B4F8D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24796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24539-269C-4DDE-A2E1-0920B95C2209}" type="datetimeFigureOut">
              <a:rPr lang="en-GB" smtClean="0"/>
              <a:pPr/>
              <a:t>14/03/16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1DD2C-ED9E-4E3C-BDF2-26451B4F8D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46652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24539-269C-4DDE-A2E1-0920B95C2209}" type="datetimeFigureOut">
              <a:rPr lang="en-GB" smtClean="0"/>
              <a:pPr/>
              <a:t>14/03/16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1DD2C-ED9E-4E3C-BDF2-26451B4F8D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14178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24539-269C-4DDE-A2E1-0920B95C2209}" type="datetimeFigureOut">
              <a:rPr lang="en-GB" smtClean="0"/>
              <a:pPr/>
              <a:t>14/03/16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16862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24539-269C-4DDE-A2E1-0920B95C2209}" type="datetimeFigureOut">
              <a:rPr lang="en-GB" smtClean="0"/>
              <a:pPr/>
              <a:t>14/03/16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1DD2C-ED9E-4E3C-BDF2-26451B4F8D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0073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@practivehoxton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4B847F-C3E2-4F49-BCC5-F5BA1B57AF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24539-269C-4DDE-A2E1-0920B95C2209}" type="datetimeFigureOut">
              <a:rPr lang="en-GB" smtClean="0"/>
              <a:pPr/>
              <a:t>14/03/16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1DD2C-ED9E-4E3C-BDF2-26451B4F8D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21583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24539-269C-4DDE-A2E1-0920B95C2209}" type="datetimeFigureOut">
              <a:rPr lang="en-GB" smtClean="0"/>
              <a:pPr/>
              <a:t>14/03/16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1DD2C-ED9E-4E3C-BDF2-26451B4F8D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2018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24539-269C-4DDE-A2E1-0920B95C2209}" type="datetimeFigureOut">
              <a:rPr lang="en-GB" smtClean="0"/>
              <a:pPr/>
              <a:t>14/03/16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1DD2C-ED9E-4E3C-BDF2-26451B4F8D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79714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2E2BA-967C-814F-B96A-64E467350F2E}" type="datetimeFigureOut">
              <a:rPr lang="en-US" smtClean="0"/>
              <a:t>14/03/16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F3CFD-31C1-824B-8880-0D40477E4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47716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2E2BA-967C-814F-B96A-64E467350F2E}" type="datetimeFigureOut">
              <a:rPr lang="en-US" smtClean="0"/>
              <a:t>14/03/16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F3CFD-31C1-824B-8880-0D40477E4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9930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2E2BA-967C-814F-B96A-64E467350F2E}" type="datetimeFigureOut">
              <a:rPr lang="en-US" smtClean="0"/>
              <a:t>14/03/16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F3CFD-31C1-824B-8880-0D40477E4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64490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2E2BA-967C-814F-B96A-64E467350F2E}" type="datetimeFigureOut">
              <a:rPr lang="en-US" smtClean="0"/>
              <a:t>14/03/16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F3CFD-31C1-824B-8880-0D40477E4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21360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2E2BA-967C-814F-B96A-64E467350F2E}" type="datetimeFigureOut">
              <a:rPr lang="en-US" smtClean="0"/>
              <a:t>14/03/16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F3CFD-31C1-824B-8880-0D40477E4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7086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2E2BA-967C-814F-B96A-64E467350F2E}" type="datetimeFigureOut">
              <a:rPr lang="en-US" smtClean="0"/>
              <a:t>14/03/16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F3CFD-31C1-824B-8880-0D40477E4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86981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2E2BA-967C-814F-B96A-64E467350F2E}" type="datetimeFigureOut">
              <a:rPr lang="en-US" smtClean="0"/>
              <a:t>14/03/16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F3CFD-31C1-824B-8880-0D40477E4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446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@practivehoxton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2F80E2-5313-4766-84FA-64B4E82646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2E2BA-967C-814F-B96A-64E467350F2E}" type="datetimeFigureOut">
              <a:rPr lang="en-US" smtClean="0"/>
              <a:t>14/03/16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F3CFD-31C1-824B-8880-0D40477E4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36836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2E2BA-967C-814F-B96A-64E467350F2E}" type="datetimeFigureOut">
              <a:rPr lang="en-US" smtClean="0"/>
              <a:t>14/03/16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F3CFD-31C1-824B-8880-0D40477E4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35801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2E2BA-967C-814F-B96A-64E467350F2E}" type="datetimeFigureOut">
              <a:rPr lang="en-US" smtClean="0"/>
              <a:t>14/03/16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F3CFD-31C1-824B-8880-0D40477E4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5757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2E2BA-967C-814F-B96A-64E467350F2E}" type="datetimeFigureOut">
              <a:rPr lang="en-US" smtClean="0"/>
              <a:t>14/03/16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F3CFD-31C1-824B-8880-0D40477E4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36827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24539-269C-4DDE-A2E1-0920B95C2209}" type="datetimeFigureOut">
              <a:rPr lang="en-GB" smtClean="0"/>
              <a:pPr/>
              <a:t>14/03/16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1DD2C-ED9E-4E3C-BDF2-26451B4F8D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6638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24539-269C-4DDE-A2E1-0920B95C2209}" type="datetimeFigureOut">
              <a:rPr lang="en-GB" smtClean="0"/>
              <a:pPr/>
              <a:t>14/03/16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20272" y="6309321"/>
            <a:ext cx="1368152" cy="288032"/>
          </a:xfrm>
        </p:spPr>
        <p:txBody>
          <a:bodyPr/>
          <a:lstStyle/>
          <a:p>
            <a:fld id="{5F31DD2C-ED9E-4E3C-BDF2-26451B4F8D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907478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24539-269C-4DDE-A2E1-0920B95C2209}" type="datetimeFigureOut">
              <a:rPr lang="en-GB" smtClean="0"/>
              <a:pPr/>
              <a:t>14/03/16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1DD2C-ED9E-4E3C-BDF2-26451B4F8D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699633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24539-269C-4DDE-A2E1-0920B95C2209}" type="datetimeFigureOut">
              <a:rPr lang="en-GB" smtClean="0"/>
              <a:pPr/>
              <a:t>14/03/16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1DD2C-ED9E-4E3C-BDF2-26451B4F8D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856862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24539-269C-4DDE-A2E1-0920B95C2209}" type="datetimeFigureOut">
              <a:rPr lang="en-GB" smtClean="0"/>
              <a:pPr/>
              <a:t>14/03/16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1DD2C-ED9E-4E3C-BDF2-26451B4F8D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208880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24539-269C-4DDE-A2E1-0920B95C2209}" type="datetimeFigureOut">
              <a:rPr lang="en-GB" smtClean="0"/>
              <a:pPr/>
              <a:t>14/03/16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1DD2C-ED9E-4E3C-BDF2-26451B4F8D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0005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@practivehoxton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15FC4B-3C84-4255-87E7-CD7F6E46E1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24539-269C-4DDE-A2E1-0920B95C2209}" type="datetimeFigureOut">
              <a:rPr lang="en-GB" smtClean="0"/>
              <a:pPr/>
              <a:t>14/03/16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57712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24539-269C-4DDE-A2E1-0920B95C2209}" type="datetimeFigureOut">
              <a:rPr lang="en-GB" smtClean="0"/>
              <a:pPr/>
              <a:t>14/03/16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1DD2C-ED9E-4E3C-BDF2-26451B4F8D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33832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24539-269C-4DDE-A2E1-0920B95C2209}" type="datetimeFigureOut">
              <a:rPr lang="en-GB" smtClean="0"/>
              <a:pPr/>
              <a:t>14/03/16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1DD2C-ED9E-4E3C-BDF2-26451B4F8D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758427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24539-269C-4DDE-A2E1-0920B95C2209}" type="datetimeFigureOut">
              <a:rPr lang="en-GB" smtClean="0"/>
              <a:pPr/>
              <a:t>14/03/16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1DD2C-ED9E-4E3C-BDF2-26451B4F8D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268665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24539-269C-4DDE-A2E1-0920B95C2209}" type="datetimeFigureOut">
              <a:rPr lang="en-GB" smtClean="0"/>
              <a:pPr/>
              <a:t>14/03/16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1DD2C-ED9E-4E3C-BDF2-26451B4F8D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1814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@practivehoxton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5F9354-3354-4677-B4CF-2C76E33B6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@practivehoxton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8B8DF6-7917-4F17-AEE3-356F86DFCB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@practivehoxton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CD7CCD-7EF4-4E7D-B563-89F35CF4C8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@practivehoxton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D2E88C-2D6B-4EA6-8A42-8FB88F9ED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@practivehoxton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9D864-C1C4-44BE-89E3-BAB9F58027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1.jpeg"/><Relationship Id="rId14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3" Type="http://schemas.openxmlformats.org/officeDocument/2006/relationships/image" Target="../media/image1.jpeg"/><Relationship Id="rId14" Type="http://schemas.openxmlformats.org/officeDocument/2006/relationships/image" Target="../media/image2.jpeg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@practivehoxton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6834A85-F286-415E-908F-D729366225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24539-269C-4DDE-A2E1-0920B95C2209}" type="datetimeFigureOut">
              <a:rPr lang="en-GB" smtClean="0"/>
              <a:pPr/>
              <a:t>14/03/16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FLAME 2013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1DD2C-ED9E-4E3C-BDF2-26451B4F8D73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 descr="practivelogo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7092280" y="6309320"/>
            <a:ext cx="1440160" cy="395333"/>
          </a:xfrm>
          <a:prstGeom prst="rect">
            <a:avLst/>
          </a:prstGeom>
        </p:spPr>
      </p:pic>
      <p:pic>
        <p:nvPicPr>
          <p:cNvPr id="8" name="Picture 7" descr="images"/>
          <p:cNvPicPr/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309320"/>
            <a:ext cx="1828056" cy="3722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61868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2E2BA-967C-814F-B96A-64E467350F2E}" type="datetimeFigureOut">
              <a:rPr lang="en-US" smtClean="0"/>
              <a:t>14/03/16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F3CFD-31C1-824B-8880-0D40477E4A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601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24539-269C-4DDE-A2E1-0920B95C2209}" type="datetimeFigureOut">
              <a:rPr lang="en-GB" smtClean="0"/>
              <a:pPr/>
              <a:t>14/03/16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FLAME 2013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1DD2C-ED9E-4E3C-BDF2-26451B4F8D73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 descr="practivelogo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7092280" y="6309320"/>
            <a:ext cx="1440160" cy="395333"/>
          </a:xfrm>
          <a:prstGeom prst="rect">
            <a:avLst/>
          </a:prstGeom>
        </p:spPr>
      </p:pic>
      <p:pic>
        <p:nvPicPr>
          <p:cNvPr id="8" name="Picture 7" descr="images"/>
          <p:cNvPicPr/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309320"/>
            <a:ext cx="1828056" cy="3722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70744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4" Type="http://schemas.openxmlformats.org/officeDocument/2006/relationships/oleObject" Target="../embeddings/oleObject1.bin"/><Relationship Id="rId5" Type="http://schemas.openxmlformats.org/officeDocument/2006/relationships/package" Target="../embeddings/Microsoft_Word_Document1.docx"/><Relationship Id="rId6" Type="http://schemas.openxmlformats.org/officeDocument/2006/relationships/image" Target="../media/image4.emf"/><Relationship Id="rId7" Type="http://schemas.openxmlformats.org/officeDocument/2006/relationships/image" Target="../media/image3.png"/><Relationship Id="rId8" Type="http://schemas.openxmlformats.org/officeDocument/2006/relationships/image" Target="../media/image2.jpe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3.png"/><Relationship Id="rId5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8" descr="practiv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5302" y="5085184"/>
            <a:ext cx="3053396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rgbClr val="7F7F7F"/>
                </a:solidFill>
              </a:rPr>
              <a:t>@</a:t>
            </a:r>
            <a:r>
              <a:rPr lang="en-US" b="1" dirty="0" err="1" smtClean="0">
                <a:solidFill>
                  <a:srgbClr val="7F7F7F"/>
                </a:solidFill>
              </a:rPr>
              <a:t>practivetweets</a:t>
            </a:r>
            <a:endParaRPr lang="en-US" b="1" dirty="0">
              <a:solidFill>
                <a:srgbClr val="7F7F7F"/>
              </a:solidFill>
            </a:endParaRPr>
          </a:p>
        </p:txBody>
      </p:sp>
      <p:pic>
        <p:nvPicPr>
          <p:cNvPr id="5" name="Picture 4" descr="images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740296"/>
            <a:ext cx="6248400" cy="17526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1985554" y="3327374"/>
            <a:ext cx="51728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COURAGEOUS CONVERSATIONS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9206544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4400" i="1" dirty="0" smtClean="0"/>
          </a:p>
          <a:p>
            <a:pPr marL="0" indent="0" algn="ctr">
              <a:buNone/>
            </a:pPr>
            <a:r>
              <a:rPr lang="en-US" sz="3600" i="1" dirty="0" smtClean="0"/>
              <a:t>“How did I go bankrupt?</a:t>
            </a:r>
          </a:p>
          <a:p>
            <a:pPr marL="0" indent="0" algn="ctr">
              <a:buNone/>
            </a:pPr>
            <a:endParaRPr lang="en-US" sz="3600" i="1" dirty="0" smtClean="0"/>
          </a:p>
          <a:p>
            <a:pPr marL="0" indent="0" algn="ctr">
              <a:buNone/>
            </a:pPr>
            <a:r>
              <a:rPr lang="en-US" sz="3600" i="1" dirty="0" smtClean="0"/>
              <a:t>Two </a:t>
            </a:r>
            <a:r>
              <a:rPr lang="en-US" sz="3600" i="1" dirty="0"/>
              <a:t>ways. Gradually, then </a:t>
            </a:r>
            <a:r>
              <a:rPr lang="en-US" sz="3600" i="1" dirty="0" smtClean="0"/>
              <a:t>suddenly”                                 </a:t>
            </a:r>
            <a:r>
              <a:rPr lang="en-US" sz="4400" i="1" dirty="0"/>
              <a:t>																</a:t>
            </a:r>
            <a:r>
              <a:rPr lang="en-US" sz="3000" i="1" dirty="0" smtClean="0"/>
              <a:t>Ernest Hemmingway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8" descr="practiv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5238" y="6350000"/>
            <a:ext cx="1528762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images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309320"/>
            <a:ext cx="1828056" cy="3722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03983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2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		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		how </a:t>
            </a:r>
            <a:r>
              <a:rPr lang="en-US" sz="2800" dirty="0"/>
              <a:t>we are perceived by others</a:t>
            </a:r>
            <a:r>
              <a:rPr lang="en-GB" sz="2800" dirty="0"/>
              <a:t> </a:t>
            </a:r>
            <a:endParaRPr lang="en-US" sz="28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83568" y="2204864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‘personal impact</a:t>
            </a:r>
            <a:r>
              <a:rPr lang="en-US" sz="2800" dirty="0" smtClean="0"/>
              <a:t>’… </a:t>
            </a:r>
            <a:endParaRPr lang="en-US" sz="2800" dirty="0"/>
          </a:p>
        </p:txBody>
      </p:sp>
      <p:pic>
        <p:nvPicPr>
          <p:cNvPr id="5" name="Picture 8" descr="practiv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5238" y="6350000"/>
            <a:ext cx="1528762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images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309320"/>
            <a:ext cx="1828056" cy="3722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61301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0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9923650"/>
              </p:ext>
            </p:extLst>
          </p:nvPr>
        </p:nvGraphicFramePr>
        <p:xfrm>
          <a:off x="1042988" y="349250"/>
          <a:ext cx="6858000" cy="609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Document" r:id="rId5" imgW="6858000" imgH="6096000" progId="Word.Document.12">
                  <p:embed/>
                </p:oleObj>
              </mc:Choice>
              <mc:Fallback>
                <p:oleObj name="Document" r:id="rId5" imgW="6858000" imgH="6096000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349250"/>
                        <a:ext cx="6858000" cy="609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7410" name="Picture 4" descr="practive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5238" y="6376988"/>
            <a:ext cx="1528762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>
                <a:solidFill>
                  <a:srgbClr val="FF6600"/>
                </a:solidFill>
              </a:rPr>
              <a:t>Arc of </a:t>
            </a:r>
            <a:r>
              <a:rPr lang="en-US" sz="3200" b="1" baseline="0" dirty="0" smtClean="0">
                <a:solidFill>
                  <a:srgbClr val="FF6600"/>
                </a:solidFill>
              </a:rPr>
              <a:t>Distortion</a:t>
            </a:r>
            <a:endParaRPr lang="en-US" sz="3200" b="1" dirty="0">
              <a:solidFill>
                <a:srgbClr val="FF6600"/>
              </a:solidFill>
            </a:endParaRPr>
          </a:p>
        </p:txBody>
      </p:sp>
      <p:pic>
        <p:nvPicPr>
          <p:cNvPr id="6" name="Picture 5" descr="images"/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309320"/>
            <a:ext cx="1828056" cy="3722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46546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4" descr="cartoon-ladder-5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500563" y="1052513"/>
            <a:ext cx="2265362" cy="4752975"/>
          </a:xfrm>
        </p:spPr>
      </p:pic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7786688" cy="774700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b="1" dirty="0">
                <a:solidFill>
                  <a:srgbClr val="FF6600"/>
                </a:solidFill>
                <a:cs typeface="+mj-cs"/>
              </a:rPr>
              <a:t>The ladder of inference</a:t>
            </a:r>
            <a:endParaRPr lang="en-US" sz="4000" b="1" dirty="0">
              <a:solidFill>
                <a:srgbClr val="FF6600"/>
              </a:solidFill>
              <a:cs typeface="+mj-cs"/>
            </a:endParaRPr>
          </a:p>
        </p:txBody>
      </p:sp>
      <p:sp>
        <p:nvSpPr>
          <p:cNvPr id="18436" name="Oval 5"/>
          <p:cNvSpPr>
            <a:spLocks noChangeArrowheads="1"/>
          </p:cNvSpPr>
          <p:nvPr/>
        </p:nvSpPr>
        <p:spPr bwMode="auto">
          <a:xfrm>
            <a:off x="971550" y="5589588"/>
            <a:ext cx="7632700" cy="576262"/>
          </a:xfrm>
          <a:prstGeom prst="ellipse">
            <a:avLst/>
          </a:prstGeom>
          <a:solidFill>
            <a:schemeClr val="bg2">
              <a:alpha val="36862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8437" name="Text Box 7"/>
          <p:cNvSpPr txBox="1">
            <a:spLocks noChangeArrowheads="1"/>
          </p:cNvSpPr>
          <p:nvPr/>
        </p:nvSpPr>
        <p:spPr bwMode="auto">
          <a:xfrm>
            <a:off x="1979613" y="5661025"/>
            <a:ext cx="52562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400" b="1">
                <a:latin typeface="Times" charset="0"/>
              </a:rPr>
              <a:t>POOL OF DATA</a:t>
            </a:r>
            <a:endParaRPr lang="en-US" sz="2400" b="1">
              <a:latin typeface="Times" charset="0"/>
            </a:endParaRPr>
          </a:p>
        </p:txBody>
      </p:sp>
      <p:sp>
        <p:nvSpPr>
          <p:cNvPr id="18438" name="Rectangle 11"/>
          <p:cNvSpPr>
            <a:spLocks noChangeArrowheads="1"/>
          </p:cNvSpPr>
          <p:nvPr/>
        </p:nvSpPr>
        <p:spPr bwMode="auto">
          <a:xfrm>
            <a:off x="969963" y="3429000"/>
            <a:ext cx="4033837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b="1"/>
              <a:t>2.  Add Meaning</a:t>
            </a:r>
          </a:p>
          <a:p>
            <a:r>
              <a:rPr lang="en-GB" b="1"/>
              <a:t>I label the behaviour I notice, deciding what it means</a:t>
            </a:r>
            <a:endParaRPr lang="en-US" b="1"/>
          </a:p>
        </p:txBody>
      </p:sp>
      <p:sp>
        <p:nvSpPr>
          <p:cNvPr id="18439" name="Rectangle 12"/>
          <p:cNvSpPr>
            <a:spLocks noChangeArrowheads="1"/>
          </p:cNvSpPr>
          <p:nvPr/>
        </p:nvSpPr>
        <p:spPr bwMode="auto">
          <a:xfrm>
            <a:off x="720725" y="4508500"/>
            <a:ext cx="4572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b="1"/>
              <a:t>1.  Select Data</a:t>
            </a:r>
          </a:p>
          <a:p>
            <a:r>
              <a:rPr lang="en-GB" b="1"/>
              <a:t>I focus my attention on part of </a:t>
            </a:r>
          </a:p>
          <a:p>
            <a:r>
              <a:rPr lang="en-GB" b="1"/>
              <a:t>what is happening</a:t>
            </a:r>
            <a:endParaRPr lang="en-US" b="1"/>
          </a:p>
        </p:txBody>
      </p:sp>
      <p:sp>
        <p:nvSpPr>
          <p:cNvPr id="18440" name="Rectangle 13"/>
          <p:cNvSpPr>
            <a:spLocks noChangeArrowheads="1"/>
          </p:cNvSpPr>
          <p:nvPr/>
        </p:nvSpPr>
        <p:spPr bwMode="auto">
          <a:xfrm>
            <a:off x="1187450" y="2276475"/>
            <a:ext cx="4014788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/>
          <a:lstStyle/>
          <a:p>
            <a:pPr marL="457200" indent="-457200"/>
            <a:r>
              <a:rPr lang="en-GB" b="1"/>
              <a:t>3.  Draw Conclusions</a:t>
            </a:r>
          </a:p>
          <a:p>
            <a:pPr marL="457200" indent="-457200"/>
            <a:r>
              <a:rPr lang="en-GB" b="1"/>
              <a:t>I evaluate and explain other</a:t>
            </a:r>
          </a:p>
          <a:p>
            <a:pPr marL="457200" indent="-457200"/>
            <a:r>
              <a:rPr lang="en-GB" b="1"/>
              <a:t>people</a:t>
            </a:r>
            <a:r>
              <a:rPr lang="en-GB" altLang="en-US" b="1"/>
              <a:t>’</a:t>
            </a:r>
            <a:r>
              <a:rPr lang="en-GB" b="1"/>
              <a:t>s character and intentions</a:t>
            </a:r>
            <a:endParaRPr lang="en-US" b="1"/>
          </a:p>
        </p:txBody>
      </p:sp>
      <p:sp>
        <p:nvSpPr>
          <p:cNvPr id="18441" name="Rectangle 14"/>
          <p:cNvSpPr>
            <a:spLocks noChangeArrowheads="1"/>
          </p:cNvSpPr>
          <p:nvPr/>
        </p:nvSpPr>
        <p:spPr bwMode="auto">
          <a:xfrm>
            <a:off x="1403350" y="1196975"/>
            <a:ext cx="4014788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/>
          <a:lstStyle/>
          <a:p>
            <a:pPr marL="457200" indent="-457200">
              <a:buFontTx/>
              <a:buAutoNum type="arabicPeriod" startAt="4"/>
            </a:pPr>
            <a:r>
              <a:rPr lang="en-GB" b="1"/>
              <a:t>Take Action</a:t>
            </a:r>
          </a:p>
          <a:p>
            <a:pPr marL="457200" indent="-457200"/>
            <a:r>
              <a:rPr lang="en-GB" b="1"/>
              <a:t>I choose a response to the other</a:t>
            </a:r>
          </a:p>
          <a:p>
            <a:pPr marL="457200" indent="-457200"/>
            <a:r>
              <a:rPr lang="en-GB" b="1"/>
              <a:t>person based on my conclusions</a:t>
            </a:r>
            <a:endParaRPr lang="en-US" b="1"/>
          </a:p>
        </p:txBody>
      </p:sp>
      <p:sp>
        <p:nvSpPr>
          <p:cNvPr id="18442" name="Text Box 15"/>
          <p:cNvSpPr txBox="1">
            <a:spLocks noChangeArrowheads="1"/>
          </p:cNvSpPr>
          <p:nvPr/>
        </p:nvSpPr>
        <p:spPr bwMode="auto">
          <a:xfrm>
            <a:off x="6300788" y="4156075"/>
            <a:ext cx="2159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>
                <a:latin typeface="Times" charset="0"/>
              </a:rPr>
              <a:t>What else is happening?</a:t>
            </a:r>
            <a:endParaRPr lang="en-US" sz="2400" b="1">
              <a:latin typeface="Times" charset="0"/>
            </a:endParaRPr>
          </a:p>
        </p:txBody>
      </p:sp>
      <p:sp>
        <p:nvSpPr>
          <p:cNvPr id="18443" name="Text Box 16"/>
          <p:cNvSpPr txBox="1">
            <a:spLocks noChangeArrowheads="1"/>
          </p:cNvSpPr>
          <p:nvPr/>
        </p:nvSpPr>
        <p:spPr bwMode="auto">
          <a:xfrm>
            <a:off x="6573838" y="2584450"/>
            <a:ext cx="2159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>
                <a:latin typeface="Times" charset="0"/>
              </a:rPr>
              <a:t>What other interpretations are there?      </a:t>
            </a:r>
            <a:endParaRPr lang="en-US" sz="2400" b="1">
              <a:latin typeface="Times" charset="0"/>
            </a:endParaRPr>
          </a:p>
        </p:txBody>
      </p:sp>
      <p:sp>
        <p:nvSpPr>
          <p:cNvPr id="18444" name="Text Box 17"/>
          <p:cNvSpPr txBox="1">
            <a:spLocks noChangeArrowheads="1"/>
          </p:cNvSpPr>
          <p:nvPr/>
        </p:nvSpPr>
        <p:spPr bwMode="auto">
          <a:xfrm>
            <a:off x="6659563" y="1268413"/>
            <a:ext cx="2159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>
                <a:latin typeface="Times" charset="0"/>
              </a:rPr>
              <a:t>What else could I do?</a:t>
            </a:r>
            <a:endParaRPr lang="en-US" sz="2400" b="1">
              <a:latin typeface="Times" charset="0"/>
            </a:endParaRPr>
          </a:p>
        </p:txBody>
      </p:sp>
      <p:sp>
        <p:nvSpPr>
          <p:cNvPr id="18445" name="Text Box 18"/>
          <p:cNvSpPr txBox="1">
            <a:spLocks noChangeArrowheads="1"/>
          </p:cNvSpPr>
          <p:nvPr/>
        </p:nvSpPr>
        <p:spPr bwMode="auto">
          <a:xfrm>
            <a:off x="1765300" y="6453188"/>
            <a:ext cx="61198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600" i="1">
                <a:latin typeface="Times" charset="0"/>
              </a:rPr>
              <a:t>Adapted from Peter Senge et al, </a:t>
            </a:r>
            <a:r>
              <a:rPr lang="en-GB" altLang="en-US" sz="1600" i="1">
                <a:latin typeface="Times" charset="0"/>
              </a:rPr>
              <a:t>“</a:t>
            </a:r>
            <a:r>
              <a:rPr lang="en-GB" sz="1600" i="1">
                <a:latin typeface="Times" charset="0"/>
              </a:rPr>
              <a:t>The Fifth Discipline Fieldbook</a:t>
            </a:r>
            <a:r>
              <a:rPr lang="en-GB" altLang="en-US" sz="1600" i="1">
                <a:latin typeface="Times" charset="0"/>
              </a:rPr>
              <a:t>”</a:t>
            </a:r>
            <a:endParaRPr lang="en-US" sz="1600" i="1">
              <a:latin typeface="Times" charset="0"/>
            </a:endParaRPr>
          </a:p>
        </p:txBody>
      </p:sp>
      <p:pic>
        <p:nvPicPr>
          <p:cNvPr id="18446" name="Picture 8" descr="practiv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15238" y="6350000"/>
            <a:ext cx="152876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4" descr="images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441132"/>
            <a:ext cx="1656184" cy="3722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425575"/>
          </a:xfrm>
        </p:spPr>
        <p:txBody>
          <a:bodyPr/>
          <a:lstStyle/>
          <a:p>
            <a:pPr eaLnBrk="1" hangingPunct="1"/>
            <a:r>
              <a:rPr lang="en-GB" sz="4000" dirty="0" smtClean="0">
                <a:solidFill>
                  <a:srgbClr val="FF6600"/>
                </a:solidFill>
                <a:ea typeface="ＭＳ Ｐゴシック" pitchFamily="34" charset="-128"/>
              </a:rPr>
              <a:t/>
            </a:r>
            <a:br>
              <a:rPr lang="en-GB" sz="4000" dirty="0" smtClean="0">
                <a:solidFill>
                  <a:srgbClr val="FF6600"/>
                </a:solidFill>
                <a:ea typeface="ＭＳ Ｐゴシック" pitchFamily="34" charset="-128"/>
              </a:rPr>
            </a:br>
            <a:r>
              <a:rPr lang="en-GB" sz="4000" dirty="0" smtClean="0">
                <a:solidFill>
                  <a:srgbClr val="FF6600"/>
                </a:solidFill>
                <a:ea typeface="ＭＳ Ｐゴシック" pitchFamily="34" charset="-128"/>
              </a:rPr>
              <a:t>Fierce </a:t>
            </a:r>
            <a:r>
              <a:rPr lang="en-GB" sz="4000" dirty="0">
                <a:solidFill>
                  <a:srgbClr val="FF6600"/>
                </a:solidFill>
                <a:ea typeface="ＭＳ Ｐゴシック" pitchFamily="34" charset="-128"/>
              </a:rPr>
              <a:t>Conversations</a:t>
            </a:r>
            <a:br>
              <a:rPr lang="en-GB" sz="4000" dirty="0">
                <a:solidFill>
                  <a:srgbClr val="FF6600"/>
                </a:solidFill>
                <a:ea typeface="ＭＳ Ｐゴシック" pitchFamily="34" charset="-128"/>
              </a:rPr>
            </a:br>
            <a:r>
              <a:rPr lang="en-GB" sz="4000" dirty="0">
                <a:solidFill>
                  <a:srgbClr val="FF6600"/>
                </a:solidFill>
                <a:ea typeface="ＭＳ Ｐゴシック" pitchFamily="34" charset="-128"/>
              </a:rPr>
              <a:t>Susan </a:t>
            </a:r>
            <a:r>
              <a:rPr lang="en-GB" sz="4000" dirty="0" smtClean="0">
                <a:solidFill>
                  <a:srgbClr val="FF6600"/>
                </a:solidFill>
                <a:ea typeface="ＭＳ Ｐゴシック" pitchFamily="34" charset="-128"/>
              </a:rPr>
              <a:t>Scott</a:t>
            </a:r>
            <a:br>
              <a:rPr lang="en-GB" sz="4000" dirty="0" smtClean="0">
                <a:solidFill>
                  <a:srgbClr val="FF6600"/>
                </a:solidFill>
                <a:ea typeface="ＭＳ Ｐゴシック" pitchFamily="34" charset="-128"/>
              </a:rPr>
            </a:br>
            <a:endParaRPr lang="en-US" sz="4000" dirty="0" smtClean="0">
              <a:solidFill>
                <a:srgbClr val="FF6600"/>
              </a:solidFill>
              <a:ea typeface="ＭＳ Ｐゴシック" pitchFamily="34" charset="-128"/>
            </a:endParaRP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684213" y="1557338"/>
            <a:ext cx="741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cs typeface="Arial" pitchFamily="34" charset="0"/>
            </a:endParaRP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684213" y="2060575"/>
            <a:ext cx="7920037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GB" sz="3200" dirty="0">
                <a:cs typeface="Arial" pitchFamily="34" charset="0"/>
              </a:rPr>
              <a:t>The purpose of the conversation is to:</a:t>
            </a:r>
          </a:p>
          <a:p>
            <a:pPr marL="457200" indent="-457200">
              <a:spcBef>
                <a:spcPct val="50000"/>
              </a:spcBef>
              <a:buFont typeface="Arial"/>
              <a:buChar char="•"/>
            </a:pPr>
            <a:r>
              <a:rPr lang="en-GB" sz="3200" dirty="0">
                <a:cs typeface="Arial" pitchFamily="34" charset="0"/>
              </a:rPr>
              <a:t>Interrogate reality</a:t>
            </a:r>
          </a:p>
          <a:p>
            <a:pPr marL="457200" indent="-457200">
              <a:spcBef>
                <a:spcPct val="50000"/>
              </a:spcBef>
              <a:buFont typeface="Arial"/>
              <a:buChar char="•"/>
            </a:pPr>
            <a:r>
              <a:rPr lang="en-GB" sz="3200" dirty="0">
                <a:cs typeface="Arial" pitchFamily="34" charset="0"/>
              </a:rPr>
              <a:t>Provoke learning</a:t>
            </a:r>
          </a:p>
          <a:p>
            <a:pPr marL="457200" indent="-457200">
              <a:spcBef>
                <a:spcPct val="50000"/>
              </a:spcBef>
              <a:buFont typeface="Arial"/>
              <a:buChar char="•"/>
            </a:pPr>
            <a:r>
              <a:rPr lang="en-GB" sz="3200" dirty="0">
                <a:cs typeface="Arial" pitchFamily="34" charset="0"/>
              </a:rPr>
              <a:t>Tackle tough issues</a:t>
            </a:r>
          </a:p>
          <a:p>
            <a:pPr marL="457200" indent="-457200">
              <a:spcBef>
                <a:spcPct val="50000"/>
              </a:spcBef>
              <a:buFont typeface="Arial"/>
              <a:buChar char="•"/>
            </a:pPr>
            <a:r>
              <a:rPr lang="en-GB" sz="3200" dirty="0">
                <a:cs typeface="Arial" pitchFamily="34" charset="0"/>
              </a:rPr>
              <a:t>Enrich relationships</a:t>
            </a:r>
            <a:endParaRPr lang="en-US" sz="3200" dirty="0">
              <a:cs typeface="Arial" pitchFamily="34" charset="0"/>
            </a:endParaRPr>
          </a:p>
        </p:txBody>
      </p:sp>
      <p:pic>
        <p:nvPicPr>
          <p:cNvPr id="20485" name="Picture 5" descr="practiv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15238" y="6350000"/>
            <a:ext cx="152876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images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309320"/>
            <a:ext cx="1828056" cy="3722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122512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en-US" sz="3600" b="1" dirty="0">
                <a:solidFill>
                  <a:srgbClr val="FF6600"/>
                </a:solidFill>
                <a:latin typeface="Arial" charset="0"/>
              </a:rPr>
              <a:t>A Model Of Assertion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4294967295"/>
          </p:nvPr>
        </p:nvSpPr>
        <p:spPr>
          <a:xfrm>
            <a:off x="457200" y="1418159"/>
            <a:ext cx="8229600" cy="4021683"/>
          </a:xfrm>
        </p:spPr>
        <p:txBody>
          <a:bodyPr/>
          <a:lstStyle/>
          <a:p>
            <a:pPr defTabSz="457200" eaLnBrk="1" hangingPunct="1">
              <a:buFontTx/>
              <a:buNone/>
            </a:pPr>
            <a:r>
              <a:rPr lang="en-US" sz="2000" b="1" dirty="0" smtClean="0">
                <a:latin typeface="Arial" charset="0"/>
              </a:rPr>
              <a:t>What </a:t>
            </a:r>
            <a:r>
              <a:rPr lang="en-US" sz="2000" b="1" dirty="0">
                <a:latin typeface="Arial" charset="0"/>
              </a:rPr>
              <a:t>I like……</a:t>
            </a:r>
          </a:p>
          <a:p>
            <a:pPr defTabSz="457200" eaLnBrk="1" hangingPunct="1">
              <a:buFontTx/>
              <a:buNone/>
            </a:pPr>
            <a:endParaRPr lang="en-US" sz="2000" b="1" dirty="0">
              <a:latin typeface="Arial" charset="0"/>
            </a:endParaRPr>
          </a:p>
          <a:p>
            <a:pPr defTabSz="457200" eaLnBrk="1" hangingPunct="1">
              <a:buFontTx/>
              <a:buNone/>
            </a:pPr>
            <a:r>
              <a:rPr lang="en-US" sz="2000" b="1" dirty="0">
                <a:latin typeface="Arial" charset="0"/>
              </a:rPr>
              <a:t>What I don</a:t>
            </a:r>
            <a:r>
              <a:rPr lang="ja-JP" altLang="en-US" sz="2000" b="1" dirty="0">
                <a:latin typeface="Arial" charset="0"/>
              </a:rPr>
              <a:t>’</a:t>
            </a:r>
            <a:r>
              <a:rPr lang="en-US" sz="2000" b="1" dirty="0">
                <a:latin typeface="Arial" charset="0"/>
              </a:rPr>
              <a:t>t like…..</a:t>
            </a:r>
          </a:p>
          <a:p>
            <a:pPr defTabSz="457200" eaLnBrk="1" hangingPunct="1">
              <a:buFontTx/>
              <a:buNone/>
            </a:pPr>
            <a:endParaRPr lang="en-US" sz="2000" b="1" dirty="0">
              <a:latin typeface="Arial" charset="0"/>
            </a:endParaRPr>
          </a:p>
          <a:p>
            <a:pPr defTabSz="457200" eaLnBrk="1" hangingPunct="1">
              <a:buFontTx/>
              <a:buNone/>
            </a:pPr>
            <a:r>
              <a:rPr lang="en-US" sz="2000" b="1" dirty="0">
                <a:latin typeface="Arial" charset="0"/>
              </a:rPr>
              <a:t>What I want…</a:t>
            </a:r>
            <a:r>
              <a:rPr lang="en-US" sz="2000" b="1" dirty="0" smtClean="0">
                <a:latin typeface="Arial" charset="0"/>
              </a:rPr>
              <a:t>…</a:t>
            </a:r>
          </a:p>
          <a:p>
            <a:pPr defTabSz="457200" eaLnBrk="1" hangingPunct="1">
              <a:buFontTx/>
              <a:buNone/>
            </a:pPr>
            <a:endParaRPr lang="en-US" sz="2000" b="1" dirty="0">
              <a:latin typeface="Arial" charset="0"/>
            </a:endParaRPr>
          </a:p>
          <a:p>
            <a:pPr defTabSz="457200" eaLnBrk="1" hangingPunct="1">
              <a:buFontTx/>
              <a:buNone/>
            </a:pPr>
            <a:r>
              <a:rPr lang="en-US" sz="2000" b="1" dirty="0" smtClean="0">
                <a:latin typeface="Arial" charset="0"/>
              </a:rPr>
              <a:t>If you do…</a:t>
            </a:r>
          </a:p>
          <a:p>
            <a:pPr defTabSz="457200" eaLnBrk="1" hangingPunct="1">
              <a:buFontTx/>
              <a:buNone/>
            </a:pPr>
            <a:endParaRPr lang="en-US" sz="2000" b="1" dirty="0">
              <a:latin typeface="Arial" charset="0"/>
            </a:endParaRPr>
          </a:p>
          <a:p>
            <a:pPr defTabSz="457200" eaLnBrk="1" hangingPunct="1">
              <a:buFontTx/>
              <a:buNone/>
            </a:pPr>
            <a:r>
              <a:rPr lang="en-US" sz="2000" b="1" dirty="0" smtClean="0">
                <a:latin typeface="Arial" charset="0"/>
              </a:rPr>
              <a:t>If you don’t…</a:t>
            </a:r>
          </a:p>
          <a:p>
            <a:pPr defTabSz="457200" eaLnBrk="1" hangingPunct="1">
              <a:buFontTx/>
              <a:buNone/>
            </a:pPr>
            <a:endParaRPr lang="en-US" sz="2400" b="1" dirty="0">
              <a:latin typeface="Arial" charset="0"/>
            </a:endParaRPr>
          </a:p>
          <a:p>
            <a:pPr defTabSz="457200" eaLnBrk="1" hangingPunct="1">
              <a:buFontTx/>
              <a:buNone/>
            </a:pPr>
            <a:endParaRPr lang="en-US" b="1" dirty="0">
              <a:latin typeface="Arial" charset="0"/>
            </a:endParaRPr>
          </a:p>
        </p:txBody>
      </p:sp>
      <p:pic>
        <p:nvPicPr>
          <p:cNvPr id="23556" name="Picture 4" descr="practiv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5238" y="6350000"/>
            <a:ext cx="1528762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images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309320"/>
            <a:ext cx="1828056" cy="3722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987357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8" descr="practiv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5302" y="2888940"/>
            <a:ext cx="3053396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7F7F7F"/>
                </a:solidFill>
              </a:rPr>
              <a:t>@</a:t>
            </a:r>
            <a:r>
              <a:rPr lang="en-US" dirty="0" err="1" smtClean="0">
                <a:solidFill>
                  <a:srgbClr val="7F7F7F"/>
                </a:solidFill>
              </a:rPr>
              <a:t>practivehoxton</a:t>
            </a:r>
            <a:endParaRPr lang="en-US" dirty="0">
              <a:solidFill>
                <a:srgbClr val="7F7F7F"/>
              </a:solidFill>
            </a:endParaRPr>
          </a:p>
        </p:txBody>
      </p:sp>
      <p:pic>
        <p:nvPicPr>
          <p:cNvPr id="4" name="Picture 3" descr="images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309320"/>
            <a:ext cx="1828056" cy="3722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860579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15308</TotalTime>
  <Words>268</Words>
  <Application>Microsoft Macintosh PowerPoint</Application>
  <PresentationFormat>On-screen Show (4:3)</PresentationFormat>
  <Paragraphs>51</Paragraphs>
  <Slides>8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Default Design</vt:lpstr>
      <vt:lpstr>1_Office Theme</vt:lpstr>
      <vt:lpstr>Custom Design</vt:lpstr>
      <vt:lpstr>Office Theme</vt:lpstr>
      <vt:lpstr>Document</vt:lpstr>
      <vt:lpstr>PowerPoint Presentation</vt:lpstr>
      <vt:lpstr>PowerPoint Presentation</vt:lpstr>
      <vt:lpstr>PowerPoint Presentation</vt:lpstr>
      <vt:lpstr>Arc of Distortion</vt:lpstr>
      <vt:lpstr>The ladder of inference</vt:lpstr>
      <vt:lpstr> Fierce Conversations Susan Scott </vt:lpstr>
      <vt:lpstr>A Model Of Assertion</vt:lpstr>
      <vt:lpstr>PowerPoint Presentation</vt:lpstr>
    </vt:vector>
  </TitlesOfParts>
  <Company>Jamie Ripman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Ripman</dc:creator>
  <cp:lastModifiedBy>Joel Greig</cp:lastModifiedBy>
  <cp:revision>135</cp:revision>
  <cp:lastPrinted>2013-12-08T15:58:09Z</cp:lastPrinted>
  <dcterms:created xsi:type="dcterms:W3CDTF">2009-10-21T13:54:31Z</dcterms:created>
  <dcterms:modified xsi:type="dcterms:W3CDTF">2016-03-14T12:46:22Z</dcterms:modified>
</cp:coreProperties>
</file>