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3" r:id="rId2"/>
    <p:sldMasterId id="2147483711" r:id="rId3"/>
    <p:sldMasterId id="2147483699" r:id="rId4"/>
  </p:sldMasterIdLst>
  <p:notesMasterIdLst>
    <p:notesMasterId r:id="rId13"/>
  </p:notesMasterIdLst>
  <p:handoutMasterIdLst>
    <p:handoutMasterId r:id="rId14"/>
  </p:handoutMasterIdLst>
  <p:sldIdLst>
    <p:sldId id="335" r:id="rId5"/>
    <p:sldId id="313" r:id="rId6"/>
    <p:sldId id="333" r:id="rId7"/>
    <p:sldId id="334" r:id="rId8"/>
    <p:sldId id="290" r:id="rId9"/>
    <p:sldId id="344" r:id="rId10"/>
    <p:sldId id="323" r:id="rId11"/>
    <p:sldId id="336" r:id="rId12"/>
  </p:sldIdLst>
  <p:sldSz cx="9144000" cy="6858000" type="screen4x3"/>
  <p:notesSz cx="6881813" cy="10002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1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6600"/>
    <a:srgbClr val="00B050"/>
    <a:srgbClr val="FF3300"/>
    <a:srgbClr val="DDDDDD"/>
    <a:srgbClr val="FF0000"/>
    <a:srgbClr val="FF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31" autoAdjust="0"/>
  </p:normalViewPr>
  <p:slideViewPr>
    <p:cSldViewPr>
      <p:cViewPr>
        <p:scale>
          <a:sx n="100" d="100"/>
          <a:sy n="100" d="100"/>
        </p:scale>
        <p:origin x="-1464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98" y="-120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A3F26B4-DDE8-4EE4-9D01-4D687EB448E6}" type="datetimeFigureOut">
              <a:rPr lang="en-US"/>
              <a:pPr>
                <a:defRPr/>
              </a:pPr>
              <a:t>14/03/16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A3EF464-935A-4F07-A83A-F20BEDA0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98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503A6D4-7AF4-4898-872A-F2CECA1B04BF}" type="datetimeFigureOut">
              <a:rPr lang="en-GB"/>
              <a:pPr>
                <a:defRPr/>
              </a:pPr>
              <a:t>14/03/16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505450" cy="4500562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C9547FB-8DB1-4749-8EB6-C6C71253E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12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The only way we can understand the gap between our intention and impact and therefore begin to close it, is by receiving feedback. </a:t>
            </a:r>
            <a:endParaRPr lang="en-GB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83887" indent="-301495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5979" indent="-24119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88371" indent="-24119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0763" indent="-241196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53154" indent="-24119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35546" indent="-24119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17938" indent="-24119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00330" indent="-24119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6FEECE-EE45-6B46-8D01-02652E2FEB62}" type="slidenum">
              <a:rPr lang="en-GB" sz="1300"/>
              <a:pPr eaLnBrk="1" hangingPunct="1"/>
              <a:t>4</a:t>
            </a:fld>
            <a:endParaRPr lang="en-GB" sz="1300"/>
          </a:p>
        </p:txBody>
      </p:sp>
    </p:spTree>
    <p:extLst>
      <p:ext uri="{BB962C8B-B14F-4D97-AF65-F5344CB8AC3E}">
        <p14:creationId xmlns:p14="http://schemas.microsoft.com/office/powerpoint/2010/main" val="368495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Going up the ladder (Jumping to Conclusions) can create a vicious circle. Our beliefs have a big effect on how we select from reality, and can lead us to ignore the true facts altogether. Soon we are literally jumping to conclusions – by missing facts and skipping steps in the reasoning process. It is our </a:t>
            </a:r>
            <a:r>
              <a:rPr lang="en-US" b="1" smtClean="0">
                <a:ea typeface="ＭＳ Ｐゴシック" pitchFamily="34" charset="-128"/>
              </a:rPr>
              <a:t>Beliefs</a:t>
            </a:r>
            <a:r>
              <a:rPr lang="en-US" smtClean="0">
                <a:ea typeface="ＭＳ Ｐゴシック" pitchFamily="34" charset="-128"/>
              </a:rPr>
              <a:t> which influence the </a:t>
            </a:r>
            <a:r>
              <a:rPr lang="en-US" b="1" smtClean="0">
                <a:ea typeface="ＭＳ Ｐゴシック" pitchFamily="34" charset="-128"/>
              </a:rPr>
              <a:t>Selected Data &amp; Experience</a:t>
            </a:r>
            <a:r>
              <a:rPr lang="en-US" smtClean="0">
                <a:ea typeface="ＭＳ Ｐゴシック" pitchFamily="34" charset="-128"/>
              </a:rPr>
              <a:t> we pay attention to.</a:t>
            </a:r>
            <a:endParaRPr lang="en-US" b="1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64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0043-CEE8-457E-B1EB-69BF44569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3AE8A-F175-4136-BD23-0B1D67714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0802C-7227-4178-B6E6-5DA69DCCC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272" y="6309321"/>
            <a:ext cx="1368152" cy="288032"/>
          </a:xfrm>
        </p:spPr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3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4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7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5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17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86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07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847F-C3E2-4F49-BCC5-F5BA1B57A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58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1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971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77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93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449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36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086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98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4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F80E2-5313-4766-84FA-64B4E8264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683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58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75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68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63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272" y="6309321"/>
            <a:ext cx="1368152" cy="288032"/>
          </a:xfrm>
        </p:spPr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074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963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686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088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0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FC4B-3C84-4255-87E7-CD7F6E46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771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38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5842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866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4539-269C-4DDE-A2E1-0920B95C2209}" type="datetimeFigureOut">
              <a:rPr lang="en-GB" smtClean="0"/>
              <a:pPr/>
              <a:t>14/03/16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1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F9354-3354-4677-B4CF-2C76E33B6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B8DF6-7917-4F17-AEE3-356F86DF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7CCD-7EF4-4E7D-B563-89F35CF4C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E88C-2D6B-4EA6-8A42-8FB88F9ED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9D864-C1C4-44BE-89E3-BAB9F580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@practivehoxton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834A85-F286-415E-908F-D7293662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4539-269C-4DDE-A2E1-0920B95C2209}" type="datetimeFigureOut">
              <a:rPr lang="en-GB" smtClean="0"/>
              <a:pPr/>
              <a:t>14/03/16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FLAME 2013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practive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92280" y="6309320"/>
            <a:ext cx="1440160" cy="395333"/>
          </a:xfrm>
          <a:prstGeom prst="rect">
            <a:avLst/>
          </a:prstGeom>
        </p:spPr>
      </p:pic>
      <p:pic>
        <p:nvPicPr>
          <p:cNvPr id="8" name="Picture 7" descr="images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86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E2BA-967C-814F-B96A-64E467350F2E}" type="datetimeFigureOut">
              <a:rPr lang="en-US" smtClean="0"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3CFD-31C1-824B-8880-0D40477E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0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4539-269C-4DDE-A2E1-0920B95C2209}" type="datetimeFigureOut">
              <a:rPr lang="en-GB" smtClean="0"/>
              <a:pPr/>
              <a:t>14/03/16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FLAME 2013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DD2C-ED9E-4E3C-BDF2-26451B4F8D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practive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92280" y="6309320"/>
            <a:ext cx="1440160" cy="395333"/>
          </a:xfrm>
          <a:prstGeom prst="rect">
            <a:avLst/>
          </a:prstGeom>
        </p:spPr>
      </p:pic>
      <p:pic>
        <p:nvPicPr>
          <p:cNvPr id="8" name="Picture 7" descr="images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074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4.emf"/><Relationship Id="rId7" Type="http://schemas.openxmlformats.org/officeDocument/2006/relationships/image" Target="../media/image3.png"/><Relationship Id="rId8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pra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02" y="5085184"/>
            <a:ext cx="30533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7F7F7F"/>
                </a:solidFill>
              </a:rPr>
              <a:t>@</a:t>
            </a:r>
            <a:r>
              <a:rPr lang="en-US" b="1" dirty="0" err="1" smtClean="0">
                <a:solidFill>
                  <a:srgbClr val="7F7F7F"/>
                </a:solidFill>
              </a:rPr>
              <a:t>practivetweets</a:t>
            </a:r>
            <a:endParaRPr lang="en-US" b="1" dirty="0">
              <a:solidFill>
                <a:srgbClr val="7F7F7F"/>
              </a:solidFill>
            </a:endParaRPr>
          </a:p>
        </p:txBody>
      </p:sp>
      <p:pic>
        <p:nvPicPr>
          <p:cNvPr id="5" name="Picture 4" descr="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40296"/>
            <a:ext cx="62484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985554" y="3327374"/>
            <a:ext cx="517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COURAGEOUS CONVERSATIONS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065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i="1" dirty="0" smtClean="0"/>
          </a:p>
          <a:p>
            <a:pPr marL="0" indent="0" algn="ctr">
              <a:buNone/>
            </a:pPr>
            <a:r>
              <a:rPr lang="en-US" sz="3600" i="1" dirty="0" smtClean="0"/>
              <a:t>“How did I go bankrupt?</a:t>
            </a:r>
          </a:p>
          <a:p>
            <a:pPr marL="0" indent="0" algn="ctr">
              <a:buNone/>
            </a:pPr>
            <a:endParaRPr lang="en-US" sz="3600" i="1" dirty="0" smtClean="0"/>
          </a:p>
          <a:p>
            <a:pPr marL="0" indent="0" algn="ctr">
              <a:buNone/>
            </a:pPr>
            <a:r>
              <a:rPr lang="en-US" sz="3600" i="1" dirty="0" smtClean="0"/>
              <a:t>Two </a:t>
            </a:r>
            <a:r>
              <a:rPr lang="en-US" sz="3600" i="1" dirty="0"/>
              <a:t>ways. Gradually, then </a:t>
            </a:r>
            <a:r>
              <a:rPr lang="en-US" sz="3600" i="1" dirty="0" smtClean="0"/>
              <a:t>suddenly”                                 </a:t>
            </a:r>
            <a:r>
              <a:rPr lang="en-US" sz="4400" i="1" dirty="0"/>
              <a:t>																</a:t>
            </a:r>
            <a:r>
              <a:rPr lang="en-US" sz="3000" i="1" dirty="0" smtClean="0"/>
              <a:t>Ernest Hemmingway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8" descr="pra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350000"/>
            <a:ext cx="15287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98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how </a:t>
            </a:r>
            <a:r>
              <a:rPr lang="en-US" sz="2800" dirty="0"/>
              <a:t>we are perceived by others</a:t>
            </a:r>
            <a:r>
              <a:rPr lang="en-GB" sz="2800" dirty="0"/>
              <a:t>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22048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‘personal impact</a:t>
            </a:r>
            <a:r>
              <a:rPr lang="en-US" sz="2800" dirty="0" smtClean="0"/>
              <a:t>’… </a:t>
            </a:r>
            <a:endParaRPr lang="en-US" sz="2800" dirty="0"/>
          </a:p>
        </p:txBody>
      </p:sp>
      <p:pic>
        <p:nvPicPr>
          <p:cNvPr id="5" name="Picture 8" descr="pra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350000"/>
            <a:ext cx="15287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13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923650"/>
              </p:ext>
            </p:extLst>
          </p:nvPr>
        </p:nvGraphicFramePr>
        <p:xfrm>
          <a:off x="1042988" y="349250"/>
          <a:ext cx="68580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5" imgW="6858000" imgH="6096000" progId="Word.Document.12">
                  <p:embed/>
                </p:oleObj>
              </mc:Choice>
              <mc:Fallback>
                <p:oleObj name="Document" r:id="rId5" imgW="6858000" imgH="60960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49250"/>
                        <a:ext cx="68580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0" name="Picture 4" descr="practiv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376988"/>
            <a:ext cx="15287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6600"/>
                </a:solidFill>
              </a:rPr>
              <a:t>Arc of </a:t>
            </a:r>
            <a:r>
              <a:rPr lang="en-US" sz="3200" b="1" baseline="0" dirty="0" smtClean="0">
                <a:solidFill>
                  <a:srgbClr val="FF6600"/>
                </a:solidFill>
              </a:rPr>
              <a:t>Distortion</a:t>
            </a:r>
            <a:endParaRPr lang="en-US" sz="3200" b="1" dirty="0">
              <a:solidFill>
                <a:srgbClr val="FF6600"/>
              </a:solidFill>
            </a:endParaRPr>
          </a:p>
        </p:txBody>
      </p:sp>
      <p:pic>
        <p:nvPicPr>
          <p:cNvPr id="6" name="Picture 5" descr="images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654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artoon-ladder-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1052513"/>
            <a:ext cx="2265362" cy="4752975"/>
          </a:xfr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786688" cy="7747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>
                <a:solidFill>
                  <a:srgbClr val="FF6600"/>
                </a:solidFill>
                <a:cs typeface="+mj-cs"/>
              </a:rPr>
              <a:t>The ladder of inference</a:t>
            </a:r>
            <a:endParaRPr lang="en-US" sz="4000" b="1" dirty="0">
              <a:solidFill>
                <a:srgbClr val="FF6600"/>
              </a:solidFill>
              <a:cs typeface="+mj-cs"/>
            </a:endParaRPr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971550" y="5589588"/>
            <a:ext cx="7632700" cy="576262"/>
          </a:xfrm>
          <a:prstGeom prst="ellipse">
            <a:avLst/>
          </a:prstGeom>
          <a:solidFill>
            <a:schemeClr val="bg2">
              <a:alpha val="3686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1979613" y="5661025"/>
            <a:ext cx="525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latin typeface="Times" charset="0"/>
              </a:rPr>
              <a:t>POOL OF DATA</a:t>
            </a:r>
            <a:endParaRPr lang="en-US" sz="2400" b="1">
              <a:latin typeface="Times" charset="0"/>
            </a:endParaRPr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969963" y="3429000"/>
            <a:ext cx="40338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2.  Add Meaning</a:t>
            </a:r>
          </a:p>
          <a:p>
            <a:r>
              <a:rPr lang="en-GB" b="1"/>
              <a:t>I label the behaviour I notice, deciding what it means</a:t>
            </a:r>
            <a:endParaRPr lang="en-US" b="1"/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720725" y="45085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1.  Select Data</a:t>
            </a:r>
          </a:p>
          <a:p>
            <a:r>
              <a:rPr lang="en-GB" b="1"/>
              <a:t>I focus my attention on part of </a:t>
            </a:r>
          </a:p>
          <a:p>
            <a:r>
              <a:rPr lang="en-GB" b="1"/>
              <a:t>what is happening</a:t>
            </a:r>
            <a:endParaRPr lang="en-US" b="1"/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1187450" y="2276475"/>
            <a:ext cx="4014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457200" indent="-457200"/>
            <a:r>
              <a:rPr lang="en-GB" b="1"/>
              <a:t>3.  Draw Conclusions</a:t>
            </a:r>
          </a:p>
          <a:p>
            <a:pPr marL="457200" indent="-457200"/>
            <a:r>
              <a:rPr lang="en-GB" b="1"/>
              <a:t>I evaluate and explain other</a:t>
            </a:r>
          </a:p>
          <a:p>
            <a:pPr marL="457200" indent="-457200"/>
            <a:r>
              <a:rPr lang="en-GB" b="1"/>
              <a:t>people</a:t>
            </a:r>
            <a:r>
              <a:rPr lang="en-GB" altLang="en-US" b="1"/>
              <a:t>’</a:t>
            </a:r>
            <a:r>
              <a:rPr lang="en-GB" b="1"/>
              <a:t>s character and intentions</a:t>
            </a:r>
            <a:endParaRPr lang="en-US" b="1"/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1403350" y="1196975"/>
            <a:ext cx="4014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457200" indent="-457200">
              <a:buFontTx/>
              <a:buAutoNum type="arabicPeriod" startAt="4"/>
            </a:pPr>
            <a:r>
              <a:rPr lang="en-GB" b="1"/>
              <a:t>Take Action</a:t>
            </a:r>
          </a:p>
          <a:p>
            <a:pPr marL="457200" indent="-457200"/>
            <a:r>
              <a:rPr lang="en-GB" b="1"/>
              <a:t>I choose a response to the other</a:t>
            </a:r>
          </a:p>
          <a:p>
            <a:pPr marL="457200" indent="-457200"/>
            <a:r>
              <a:rPr lang="en-GB" b="1"/>
              <a:t>person based on my conclusions</a:t>
            </a:r>
            <a:endParaRPr lang="en-US" b="1"/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6300788" y="4156075"/>
            <a:ext cx="215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Times" charset="0"/>
              </a:rPr>
              <a:t>What else is happening?</a:t>
            </a:r>
            <a:endParaRPr lang="en-US" sz="2400" b="1">
              <a:latin typeface="Times" charset="0"/>
            </a:endParaRPr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6573838" y="2584450"/>
            <a:ext cx="215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Times" charset="0"/>
              </a:rPr>
              <a:t>What other interpretations are there?      </a:t>
            </a:r>
            <a:endParaRPr lang="en-US" sz="2400" b="1">
              <a:latin typeface="Times" charset="0"/>
            </a:endParaRPr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6659563" y="1268413"/>
            <a:ext cx="215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Times" charset="0"/>
              </a:rPr>
              <a:t>What else could I do?</a:t>
            </a:r>
            <a:endParaRPr lang="en-US" sz="2400" b="1">
              <a:latin typeface="Times" charset="0"/>
            </a:endParaRP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1765300" y="6453188"/>
            <a:ext cx="6119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i="1">
                <a:latin typeface="Times" charset="0"/>
              </a:rPr>
              <a:t>Adapted from Peter Senge et al, </a:t>
            </a:r>
            <a:r>
              <a:rPr lang="en-GB" altLang="en-US" sz="1600" i="1">
                <a:latin typeface="Times" charset="0"/>
              </a:rPr>
              <a:t>“</a:t>
            </a:r>
            <a:r>
              <a:rPr lang="en-GB" sz="1600" i="1">
                <a:latin typeface="Times" charset="0"/>
              </a:rPr>
              <a:t>The Fifth Discipline Fieldbook</a:t>
            </a:r>
            <a:r>
              <a:rPr lang="en-GB" altLang="en-US" sz="1600" i="1">
                <a:latin typeface="Times" charset="0"/>
              </a:rPr>
              <a:t>”</a:t>
            </a:r>
            <a:endParaRPr lang="en-US" sz="1600" i="1">
              <a:latin typeface="Times" charset="0"/>
            </a:endParaRPr>
          </a:p>
        </p:txBody>
      </p:sp>
      <p:pic>
        <p:nvPicPr>
          <p:cNvPr id="18446" name="Picture 8" descr="pract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5238" y="6350000"/>
            <a:ext cx="15287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image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41132"/>
            <a:ext cx="1656184" cy="3722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FF6600"/>
                </a:solidFill>
                <a:ea typeface="ＭＳ Ｐゴシック" pitchFamily="34" charset="-128"/>
              </a:rPr>
              <a:t/>
            </a:r>
            <a:br>
              <a:rPr lang="en-GB" sz="4000" dirty="0" smtClean="0">
                <a:solidFill>
                  <a:srgbClr val="FF6600"/>
                </a:solidFill>
                <a:ea typeface="ＭＳ Ｐゴシック" pitchFamily="34" charset="-128"/>
              </a:rPr>
            </a:br>
            <a:r>
              <a:rPr lang="en-GB" sz="4000" dirty="0" smtClean="0">
                <a:solidFill>
                  <a:srgbClr val="FF6600"/>
                </a:solidFill>
                <a:ea typeface="ＭＳ Ｐゴシック" pitchFamily="34" charset="-128"/>
              </a:rPr>
              <a:t>Fierce </a:t>
            </a:r>
            <a:r>
              <a:rPr lang="en-GB" sz="4000" dirty="0">
                <a:solidFill>
                  <a:srgbClr val="FF6600"/>
                </a:solidFill>
                <a:ea typeface="ＭＳ Ｐゴシック" pitchFamily="34" charset="-128"/>
              </a:rPr>
              <a:t>Conversations</a:t>
            </a:r>
            <a:br>
              <a:rPr lang="en-GB" sz="4000" dirty="0">
                <a:solidFill>
                  <a:srgbClr val="FF6600"/>
                </a:solidFill>
                <a:ea typeface="ＭＳ Ｐゴシック" pitchFamily="34" charset="-128"/>
              </a:rPr>
            </a:br>
            <a:r>
              <a:rPr lang="en-GB" sz="4000" dirty="0">
                <a:solidFill>
                  <a:srgbClr val="FF6600"/>
                </a:solidFill>
                <a:ea typeface="ＭＳ Ｐゴシック" pitchFamily="34" charset="-128"/>
              </a:rPr>
              <a:t>Susan </a:t>
            </a:r>
            <a:r>
              <a:rPr lang="en-GB" sz="4000" dirty="0" smtClean="0">
                <a:solidFill>
                  <a:srgbClr val="FF6600"/>
                </a:solidFill>
                <a:ea typeface="ＭＳ Ｐゴシック" pitchFamily="34" charset="-128"/>
              </a:rPr>
              <a:t>Scott</a:t>
            </a:r>
            <a:br>
              <a:rPr lang="en-GB" sz="4000" dirty="0" smtClean="0">
                <a:solidFill>
                  <a:srgbClr val="FF6600"/>
                </a:solidFill>
                <a:ea typeface="ＭＳ Ｐゴシック" pitchFamily="34" charset="-128"/>
              </a:rPr>
            </a:br>
            <a:endParaRPr lang="en-US" sz="4000" dirty="0" smtClean="0">
              <a:solidFill>
                <a:srgbClr val="FF6600"/>
              </a:solidFill>
              <a:ea typeface="ＭＳ Ｐゴシック" pitchFamily="34" charset="-128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4213" y="2060575"/>
            <a:ext cx="79200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GB" sz="3200" dirty="0">
                <a:cs typeface="Arial" pitchFamily="34" charset="0"/>
              </a:rPr>
              <a:t>The purpose of the conversation is to: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GB" sz="3200" dirty="0">
                <a:cs typeface="Arial" pitchFamily="34" charset="0"/>
              </a:rPr>
              <a:t>Interrogate reality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GB" sz="3200" dirty="0">
                <a:cs typeface="Arial" pitchFamily="34" charset="0"/>
              </a:rPr>
              <a:t>Provoke learning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GB" sz="3200" dirty="0">
                <a:cs typeface="Arial" pitchFamily="34" charset="0"/>
              </a:rPr>
              <a:t>Tackle tough issues</a:t>
            </a:r>
          </a:p>
          <a:p>
            <a:pPr marL="457200" indent="-457200">
              <a:spcBef>
                <a:spcPct val="50000"/>
              </a:spcBef>
              <a:buFont typeface="Arial"/>
              <a:buChar char="•"/>
            </a:pPr>
            <a:r>
              <a:rPr lang="en-GB" sz="3200" dirty="0">
                <a:cs typeface="Arial" pitchFamily="34" charset="0"/>
              </a:rPr>
              <a:t>Enrich relationships</a:t>
            </a:r>
            <a:endParaRPr lang="en-US" sz="3200" dirty="0">
              <a:cs typeface="Arial" pitchFamily="34" charset="0"/>
            </a:endParaRPr>
          </a:p>
        </p:txBody>
      </p:sp>
      <p:pic>
        <p:nvPicPr>
          <p:cNvPr id="20485" name="Picture 5" descr="pract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5238" y="6350000"/>
            <a:ext cx="15287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25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FF6600"/>
                </a:solidFill>
                <a:latin typeface="Arial" charset="0"/>
              </a:rPr>
              <a:t>A Model Of Assertion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8159"/>
            <a:ext cx="8229600" cy="4021683"/>
          </a:xfrm>
        </p:spPr>
        <p:txBody>
          <a:bodyPr/>
          <a:lstStyle/>
          <a:p>
            <a:pPr defTabSz="457200" eaLnBrk="1" hangingPunct="1">
              <a:buFontTx/>
              <a:buNone/>
            </a:pPr>
            <a:r>
              <a:rPr lang="en-US" sz="2000" b="1" dirty="0" smtClean="0">
                <a:latin typeface="Arial" charset="0"/>
              </a:rPr>
              <a:t>What </a:t>
            </a:r>
            <a:r>
              <a:rPr lang="en-US" sz="2000" b="1" dirty="0">
                <a:latin typeface="Arial" charset="0"/>
              </a:rPr>
              <a:t>I like……</a:t>
            </a:r>
          </a:p>
          <a:p>
            <a:pPr defTabSz="457200" eaLnBrk="1" hangingPunct="1">
              <a:buFontTx/>
              <a:buNone/>
            </a:pPr>
            <a:endParaRPr lang="en-US" sz="2000" b="1" dirty="0">
              <a:latin typeface="Arial" charset="0"/>
            </a:endParaRPr>
          </a:p>
          <a:p>
            <a:pPr defTabSz="457200" eaLnBrk="1" hangingPunct="1">
              <a:buFontTx/>
              <a:buNone/>
            </a:pPr>
            <a:r>
              <a:rPr lang="en-US" sz="2000" b="1" dirty="0">
                <a:latin typeface="Arial" charset="0"/>
              </a:rPr>
              <a:t>What I don</a:t>
            </a:r>
            <a:r>
              <a:rPr lang="ja-JP" altLang="en-US" sz="2000" b="1" dirty="0">
                <a:latin typeface="Arial" charset="0"/>
              </a:rPr>
              <a:t>’</a:t>
            </a:r>
            <a:r>
              <a:rPr lang="en-US" sz="2000" b="1" dirty="0">
                <a:latin typeface="Arial" charset="0"/>
              </a:rPr>
              <a:t>t like…..</a:t>
            </a:r>
          </a:p>
          <a:p>
            <a:pPr defTabSz="457200" eaLnBrk="1" hangingPunct="1">
              <a:buFontTx/>
              <a:buNone/>
            </a:pPr>
            <a:endParaRPr lang="en-US" sz="2000" b="1" dirty="0">
              <a:latin typeface="Arial" charset="0"/>
            </a:endParaRPr>
          </a:p>
          <a:p>
            <a:pPr defTabSz="457200" eaLnBrk="1" hangingPunct="1">
              <a:buFontTx/>
              <a:buNone/>
            </a:pPr>
            <a:r>
              <a:rPr lang="en-US" sz="2000" b="1" dirty="0">
                <a:latin typeface="Arial" charset="0"/>
              </a:rPr>
              <a:t>What I want…</a:t>
            </a:r>
            <a:r>
              <a:rPr lang="en-US" sz="2000" b="1" dirty="0" smtClean="0">
                <a:latin typeface="Arial" charset="0"/>
              </a:rPr>
              <a:t>…</a:t>
            </a:r>
          </a:p>
          <a:p>
            <a:pPr defTabSz="457200" eaLnBrk="1" hangingPunct="1">
              <a:buFontTx/>
              <a:buNone/>
            </a:pPr>
            <a:endParaRPr lang="en-US" sz="2000" b="1" dirty="0">
              <a:latin typeface="Arial" charset="0"/>
            </a:endParaRPr>
          </a:p>
          <a:p>
            <a:pPr defTabSz="457200" eaLnBrk="1" hangingPunct="1">
              <a:buFontTx/>
              <a:buNone/>
            </a:pPr>
            <a:r>
              <a:rPr lang="en-US" sz="2000" b="1" dirty="0" smtClean="0">
                <a:latin typeface="Arial" charset="0"/>
              </a:rPr>
              <a:t>If you do…</a:t>
            </a:r>
          </a:p>
          <a:p>
            <a:pPr defTabSz="457200" eaLnBrk="1" hangingPunct="1">
              <a:buFontTx/>
              <a:buNone/>
            </a:pPr>
            <a:endParaRPr lang="en-US" sz="2000" b="1" dirty="0">
              <a:latin typeface="Arial" charset="0"/>
            </a:endParaRPr>
          </a:p>
          <a:p>
            <a:pPr defTabSz="457200" eaLnBrk="1" hangingPunct="1">
              <a:buFontTx/>
              <a:buNone/>
            </a:pPr>
            <a:r>
              <a:rPr lang="en-US" sz="2000" b="1" dirty="0" smtClean="0">
                <a:latin typeface="Arial" charset="0"/>
              </a:rPr>
              <a:t>If you don’t…</a:t>
            </a:r>
          </a:p>
          <a:p>
            <a:pPr defTabSz="457200" eaLnBrk="1" hangingPunct="1">
              <a:buFontTx/>
              <a:buNone/>
            </a:pPr>
            <a:endParaRPr lang="en-US" sz="2400" b="1" dirty="0">
              <a:latin typeface="Arial" charset="0"/>
            </a:endParaRPr>
          </a:p>
          <a:p>
            <a:pPr defTabSz="457200" eaLnBrk="1" hangingPunct="1">
              <a:buFontTx/>
              <a:buNone/>
            </a:pPr>
            <a:endParaRPr lang="en-US" b="1" dirty="0">
              <a:latin typeface="Arial" charset="0"/>
            </a:endParaRPr>
          </a:p>
        </p:txBody>
      </p:sp>
      <p:pic>
        <p:nvPicPr>
          <p:cNvPr id="23556" name="Picture 4" descr="pra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6350000"/>
            <a:ext cx="15287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73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pra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02" y="2888940"/>
            <a:ext cx="30533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@</a:t>
            </a:r>
            <a:r>
              <a:rPr lang="en-US" dirty="0" err="1" smtClean="0">
                <a:solidFill>
                  <a:srgbClr val="7F7F7F"/>
                </a:solidFill>
              </a:rPr>
              <a:t>practivehoxton</a:t>
            </a:r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4" name="Picture 3" descr="imag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09320"/>
            <a:ext cx="1828056" cy="372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5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15308</TotalTime>
  <Words>268</Words>
  <Application>Microsoft Macintosh PowerPoint</Application>
  <PresentationFormat>On-screen Show (4:3)</PresentationFormat>
  <Paragraphs>51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Default Design</vt:lpstr>
      <vt:lpstr>1_Office Theme</vt:lpstr>
      <vt:lpstr>Custom Design</vt:lpstr>
      <vt:lpstr>Office Theme</vt:lpstr>
      <vt:lpstr>Document</vt:lpstr>
      <vt:lpstr>PowerPoint Presentation</vt:lpstr>
      <vt:lpstr>PowerPoint Presentation</vt:lpstr>
      <vt:lpstr>PowerPoint Presentation</vt:lpstr>
      <vt:lpstr>Arc of Distortion</vt:lpstr>
      <vt:lpstr>The ladder of inference</vt:lpstr>
      <vt:lpstr> Fierce Conversations Susan Scott </vt:lpstr>
      <vt:lpstr>A Model Of Assertion</vt:lpstr>
      <vt:lpstr>PowerPoint Presentation</vt:lpstr>
    </vt:vector>
  </TitlesOfParts>
  <Company>Jamie Ripman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Ripman</dc:creator>
  <cp:lastModifiedBy>Joel Greig</cp:lastModifiedBy>
  <cp:revision>135</cp:revision>
  <cp:lastPrinted>2013-12-08T15:58:09Z</cp:lastPrinted>
  <dcterms:created xsi:type="dcterms:W3CDTF">2009-10-21T13:54:31Z</dcterms:created>
  <dcterms:modified xsi:type="dcterms:W3CDTF">2016-03-14T12:46:22Z</dcterms:modified>
</cp:coreProperties>
</file>